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</p:sldIdLst>
  <p:sldSz cx="12192000" cy="6858000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598" autoAdjust="0"/>
  </p:normalViewPr>
  <p:slideViewPr>
    <p:cSldViewPr snapToGrid="0">
      <p:cViewPr varScale="1">
        <p:scale>
          <a:sx n="63" d="100"/>
          <a:sy n="63" d="100"/>
        </p:scale>
        <p:origin x="78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B782D-A094-4641-B164-CEF0A80DD572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00CC6-0FA1-4D44-8F8E-14BB9D5D0D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721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00CC6-0FA1-4D44-8F8E-14BB9D5D0DC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221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1800" dirty="0">
                <a:latin typeface="Times New Roman" panose="02020603050405020304" pitchFamily="18" charset="0"/>
              </a:rPr>
              <a:t>南水北调工程，是把长江流域丰盈的水资源抽调一部分送到华北和西北地区，缓解北方地区水资源严重短缺局面的重大战略性基础设施建设。我国水资源的空间分布很不均匀，南方水资源占全国的</a:t>
            </a:r>
            <a:r>
              <a:rPr lang="en-US" altLang="zh-CN" sz="1800" dirty="0">
                <a:latin typeface="Times New Roman" panose="02020603050405020304" pitchFamily="18" charset="0"/>
              </a:rPr>
              <a:t>80%</a:t>
            </a:r>
            <a:r>
              <a:rPr lang="zh-CN" altLang="en-US" sz="1800" dirty="0">
                <a:latin typeface="Times New Roman" panose="02020603050405020304" pitchFamily="18" charset="0"/>
              </a:rPr>
              <a:t>左右，而北方仅占</a:t>
            </a:r>
            <a:r>
              <a:rPr lang="en-US" altLang="zh-CN" sz="1800" dirty="0">
                <a:latin typeface="Times New Roman" panose="02020603050405020304" pitchFamily="18" charset="0"/>
              </a:rPr>
              <a:t>20%</a:t>
            </a:r>
            <a:r>
              <a:rPr lang="zh-CN" altLang="en-US" sz="1800" dirty="0">
                <a:latin typeface="Times New Roman" panose="02020603050405020304" pitchFamily="18" charset="0"/>
              </a:rPr>
              <a:t>左右。北方地区尤其是黄淮海地区长期受到干旱缺水的困扰，水资源短缺与经济社会发展及生态环境保护之间的矛盾越来越突出。</a:t>
            </a:r>
          </a:p>
          <a:p>
            <a:pPr algn="just"/>
            <a:r>
              <a:rPr lang="zh-CN" altLang="en-US" sz="1800" dirty="0">
                <a:latin typeface="Times New Roman" panose="02020603050405020304" pitchFamily="18" charset="0"/>
              </a:rPr>
              <a:t>南水北调工程旨在通过跨流域的水资源合理配置，促进南北方经济、社会与人口、资源、环境的协调发展。</a:t>
            </a:r>
          </a:p>
          <a:p>
            <a:pPr algn="just"/>
            <a:r>
              <a:rPr lang="zh-CN" altLang="en-US" sz="1800" dirty="0">
                <a:latin typeface="Times New Roman" panose="02020603050405020304" pitchFamily="18" charset="0"/>
              </a:rPr>
              <a:t>南水北调工程规划分东、中、西三条线路从长江调水，横穿长江、淮河、黄河、海河四大流域，总调水规模</a:t>
            </a:r>
            <a:r>
              <a:rPr lang="en-US" altLang="zh-CN" sz="1800" dirty="0">
                <a:latin typeface="Times New Roman" panose="02020603050405020304" pitchFamily="18" charset="0"/>
              </a:rPr>
              <a:t>448</a:t>
            </a:r>
            <a:r>
              <a:rPr lang="zh-CN" altLang="en-US" sz="1800" dirty="0">
                <a:latin typeface="Times New Roman" panose="02020603050405020304" pitchFamily="18" charset="0"/>
              </a:rPr>
              <a:t>亿</a:t>
            </a:r>
            <a:r>
              <a:rPr lang="en-US" altLang="zh-CN" sz="1800" dirty="0">
                <a:latin typeface="Times New Roman" panose="02020603050405020304" pitchFamily="18" charset="0"/>
              </a:rPr>
              <a:t>m"</a:t>
            </a:r>
            <a:r>
              <a:rPr lang="zh-CN" altLang="en-US" sz="1800" dirty="0">
                <a:latin typeface="Times New Roman" panose="02020603050405020304" pitchFamily="18" charset="0"/>
              </a:rPr>
              <a:t>，供水面积达</a:t>
            </a:r>
            <a:r>
              <a:rPr lang="en-US" altLang="zh-CN" sz="1800" dirty="0">
                <a:latin typeface="Times New Roman" panose="02020603050405020304" pitchFamily="18" charset="0"/>
              </a:rPr>
              <a:t>145</a:t>
            </a:r>
            <a:r>
              <a:rPr lang="zh-CN" altLang="en-US" sz="1800" dirty="0">
                <a:latin typeface="Times New Roman" panose="02020603050405020304" pitchFamily="18" charset="0"/>
              </a:rPr>
              <a:t>万</a:t>
            </a:r>
            <a:r>
              <a:rPr lang="en-US" altLang="zh-CN" sz="1800" dirty="0">
                <a:latin typeface="Times New Roman" panose="02020603050405020304" pitchFamily="18" charset="0"/>
              </a:rPr>
              <a:t>km"</a:t>
            </a:r>
            <a:r>
              <a:rPr lang="zh-CN" altLang="en-US" sz="1800" dirty="0">
                <a:latin typeface="Times New Roman" panose="02020603050405020304" pitchFamily="18" charset="0"/>
              </a:rPr>
              <a:t>，受益人口</a:t>
            </a:r>
            <a:r>
              <a:rPr lang="en-US" altLang="zh-CN" sz="1800" dirty="0">
                <a:latin typeface="Times New Roman" panose="02020603050405020304" pitchFamily="18" charset="0"/>
              </a:rPr>
              <a:t>4.38</a:t>
            </a:r>
            <a:r>
              <a:rPr lang="zh-CN" altLang="en-US" sz="1800" dirty="0">
                <a:latin typeface="Times New Roman" panose="02020603050405020304" pitchFamily="18" charset="0"/>
              </a:rPr>
              <a:t>亿人。东线工程位于东部，因地势低需抽水北送至华北地区。中线工程从汉水与其最大支流丹江交汇处的丹江口水库引水，自流供水给黄淮海平原大部分地区的</a:t>
            </a:r>
            <a:r>
              <a:rPr lang="en-US" altLang="zh-CN" sz="1800" dirty="0">
                <a:latin typeface="Times New Roman" panose="02020603050405020304" pitchFamily="18" charset="0"/>
              </a:rPr>
              <a:t>20</a:t>
            </a:r>
            <a:r>
              <a:rPr lang="zh-CN" altLang="en-US" sz="1800" dirty="0">
                <a:latin typeface="Times New Roman" panose="02020603050405020304" pitchFamily="18" charset="0"/>
              </a:rPr>
              <a:t>多座大中城市。西线工程地处青藏高原，由长江上游向黄河上游补水，海拔高，地质构造复杂，地震烈度大，工程技术复杂，耗资巨大，现仍处于可行性研究的过程中。</a:t>
            </a:r>
            <a:r>
              <a:rPr lang="en-US" altLang="zh-CN" sz="1800" dirty="0">
                <a:latin typeface="Times New Roman" panose="02020603050405020304" pitchFamily="18" charset="0"/>
              </a:rPr>
              <a:t>2002</a:t>
            </a:r>
            <a:r>
              <a:rPr lang="zh-CN" altLang="en-US" sz="1800" dirty="0">
                <a:latin typeface="Times New Roman" panose="02020603050405020304" pitchFamily="18" charset="0"/>
              </a:rPr>
              <a:t>年</a:t>
            </a:r>
            <a:r>
              <a:rPr lang="en-US" altLang="zh-CN" sz="1800" dirty="0">
                <a:latin typeface="Times New Roman" panose="02020603050405020304" pitchFamily="18" charset="0"/>
              </a:rPr>
              <a:t>12</a:t>
            </a:r>
            <a:r>
              <a:rPr lang="zh-CN" altLang="en-US" sz="1800" dirty="0">
                <a:latin typeface="Times New Roman" panose="02020603050405020304" pitchFamily="18" charset="0"/>
              </a:rPr>
              <a:t>月</a:t>
            </a:r>
            <a:r>
              <a:rPr lang="en-US" altLang="zh-CN" sz="1800" dirty="0">
                <a:latin typeface="Times New Roman" panose="02020603050405020304" pitchFamily="18" charset="0"/>
              </a:rPr>
              <a:t>27</a:t>
            </a:r>
            <a:r>
              <a:rPr lang="zh-CN" altLang="en-US" sz="1800" dirty="0">
                <a:latin typeface="Times New Roman" panose="02020603050405020304" pitchFamily="18" charset="0"/>
              </a:rPr>
              <a:t>日，南水北调工程正式开工，先期实施东、中线一期工程。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00CC6-0FA1-4D44-8F8E-14BB9D5D0DC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783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1800" dirty="0">
                <a:latin typeface="Times New Roman" panose="02020603050405020304" pitchFamily="18" charset="0"/>
              </a:rPr>
              <a:t>具体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00CC6-0FA1-4D44-8F8E-14BB9D5D0DC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55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00CC6-0FA1-4D44-8F8E-14BB9D5D0DC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016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zh-CN" sz="1200" kern="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当人类的利益与自然的利益发生冲突时，我们可以依据一组评价标准对何种原则具有优先性进行排序，并通过运用排序后的原则秩序来判断我们行为的正当性。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00CC6-0FA1-4D44-8F8E-14BB9D5D0DC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592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Times New Roman" panose="02020603050405020304" pitchFamily="18" charset="0"/>
              </a:rPr>
              <a:t>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00CC6-0FA1-4D44-8F8E-14BB9D5D0DC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013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00CC6-0FA1-4D44-8F8E-14BB9D5D0DC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857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00CC6-0FA1-4D44-8F8E-14BB9D5D0DC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965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00CC6-0FA1-4D44-8F8E-14BB9D5D0DC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571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00CC6-0FA1-4D44-8F8E-14BB9D5D0DC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169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00CC6-0FA1-4D44-8F8E-14BB9D5D0DC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349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00CC6-0FA1-4D44-8F8E-14BB9D5D0DC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662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00CC6-0FA1-4D44-8F8E-14BB9D5D0DC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612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00CC6-0FA1-4D44-8F8E-14BB9D5D0DC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520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1200" dirty="0">
                <a:latin typeface="Times New Roman" panose="02020603050405020304" pitchFamily="18" charset="0"/>
              </a:rPr>
              <a:t>气候条件是工程运行的外部条件，良好的外部气候条件是保障工程安全的重要因素。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00CC6-0FA1-4D44-8F8E-14BB9D5D0DC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451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00CC6-0FA1-4D44-8F8E-14BB9D5D0DC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242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570E16-B1D2-4269-8D4D-9C3F6EE92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A37572-EE3B-4906-BD66-BE451E0F0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FA5E40-9635-434E-986C-C7B157360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6BB4-DC33-4E53-91C9-87543EC4F66C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AB0496-AE09-4BE7-8440-EE4A2AB70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23A635-35A4-4BF4-B2FD-D4709B7F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141D1-577D-41A2-82B8-622EB6F7F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438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27CD8-99BB-44B4-98E0-074484C2A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1CDED0-9B74-428D-BB8B-75A16E700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83E85F-F6B2-41FB-B5F3-461E8610E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6BB4-DC33-4E53-91C9-87543EC4F66C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013240-835E-4061-ABE9-3068082CB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D342E7-804B-462A-9772-DFC69688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141D1-577D-41A2-82B8-622EB6F7F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890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DE22B08-C837-4ED1-8525-A606251543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DFE564F-D293-440B-B794-D512A4DDF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C4906F-B61C-4246-BE81-9950C51A3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6BB4-DC33-4E53-91C9-87543EC4F66C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A0DF58-8F41-4760-9EB3-8F583F3F7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8E0E34-D627-437A-8279-2B065B65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141D1-577D-41A2-82B8-622EB6F7F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867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E92D52-F58D-4658-8377-6AE287F30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996F30-C052-4DDA-BEBB-9310424B5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8C58CA-2006-4052-93DC-4C4E24B52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6BB4-DC33-4E53-91C9-87543EC4F66C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FBDE19-8C5E-4048-9797-BC9E31047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DC6771-309D-4D37-B115-C7948C64C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141D1-577D-41A2-82B8-622EB6F7F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01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F952A2-D534-446D-8DAE-B2AFB87E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703224-F7DC-4B4F-8D20-4B058F2DD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22E305-46EE-4D7D-8ED1-8898B55C3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6BB4-DC33-4E53-91C9-87543EC4F66C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F6C9A7-6DE4-414F-A781-04143F1D0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926D32-A768-421F-866F-BDB4EA2D0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141D1-577D-41A2-82B8-622EB6F7F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273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F29757-B863-4084-B7DC-F31FCB10F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4B98DE-FD80-4E4B-A0B2-CDAB0D403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B4542D-AA85-449D-913F-5CAEBC847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587393-CE3D-4AD3-851E-FF8EB99C0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6BB4-DC33-4E53-91C9-87543EC4F66C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0C5F02-1038-4A55-9E27-93483063C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BBC4B7-4944-4747-9671-BDC7C0A3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141D1-577D-41A2-82B8-622EB6F7F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105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30356-600D-409E-B12F-9C494EEAC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4E9079-284E-4092-BA20-04EB873E2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224CD5-507F-4214-B8AA-3A6601498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2E49BA-8BBC-4F7F-BC91-A108CE780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D056A2-702B-4B2F-B1C4-6040736C7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B001C77-AFC9-45F8-A2D1-838C3A9F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6BB4-DC33-4E53-91C9-87543EC4F66C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82F786-5721-47A1-9FB1-5616A02A6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041C98-BA55-4796-844D-05C0C723D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141D1-577D-41A2-82B8-622EB6F7F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037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0AC8A7-EC9F-43CF-AED5-FEE55969A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EE257B-012B-4376-8A33-EB1C833F6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6BB4-DC33-4E53-91C9-87543EC4F66C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F7E5DE-34EF-4C0A-84D1-EFF22E89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D330DC-892F-4417-9A16-511B739F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141D1-577D-41A2-82B8-622EB6F7F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88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D3C932-DE82-45B2-867C-9D07B4B19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6BB4-DC33-4E53-91C9-87543EC4F66C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80A7752-7362-4674-B05D-E1B82715F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E0F5A2-4EBF-4F02-A8E6-55AE7CB2D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141D1-577D-41A2-82B8-622EB6F7F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020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0E2B1-FA49-4A29-81D9-B2A1DD6C5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D7A830-9D36-4D50-93E3-6DC9F7172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1DB0E9-E8FF-41CD-B79B-2B59B62B6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79B946-49B8-4498-BBD4-6112500C2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6BB4-DC33-4E53-91C9-87543EC4F66C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34B36F-641E-4450-8B2B-73AB33BA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289336-9744-4452-AD7E-783E6F8AE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141D1-577D-41A2-82B8-622EB6F7F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819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33F71-EC5A-4091-A1C5-A71AEAA52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28A57B-020D-4DEC-A370-10A7035090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3CC409-5E45-4575-A047-AE642E8D4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4CD32A-9714-4300-B09D-6B7B89E0B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E6BB4-DC33-4E53-91C9-87543EC4F66C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E5C31F-23AE-4E57-A48F-DBFCACA46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876EF7-2046-44FE-BAD8-139C3642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141D1-577D-41A2-82B8-622EB6F7F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636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3F5752-8FAC-4731-A46D-69DB76BFA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0908D0-8C01-42DC-A3AD-E9257B649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6469A2-AA8E-4265-A073-1E59ECEB72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E6BB4-DC33-4E53-91C9-87543EC4F66C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74B43A-06BC-401A-9095-AF28426B2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535BD3-8808-44AF-8B40-15F6BCD5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141D1-577D-41A2-82B8-622EB6F7F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0695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">
            <a:extLst>
              <a:ext uri="{FF2B5EF4-FFF2-40B4-BE49-F238E27FC236}">
                <a16:creationId xmlns:a16="http://schemas.microsoft.com/office/drawing/2014/main" id="{2F0BBACD-D532-4A9E-8615-DACAA7DE68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28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1">
            <a:extLst>
              <a:ext uri="{FF2B5EF4-FFF2-40B4-BE49-F238E27FC236}">
                <a16:creationId xmlns:a16="http://schemas.microsoft.com/office/drawing/2014/main" id="{74A6220F-EE84-42FC-82CA-A406CB5511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49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2">
            <a:extLst>
              <a:ext uri="{FF2B5EF4-FFF2-40B4-BE49-F238E27FC236}">
                <a16:creationId xmlns:a16="http://schemas.microsoft.com/office/drawing/2014/main" id="{361B60B1-F9D9-46C0-8AB1-6F105288B8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53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3">
            <a:extLst>
              <a:ext uri="{FF2B5EF4-FFF2-40B4-BE49-F238E27FC236}">
                <a16:creationId xmlns:a16="http://schemas.microsoft.com/office/drawing/2014/main" id="{219ABAC1-0E51-4E23-BF93-978AE95DB4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77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4">
            <a:extLst>
              <a:ext uri="{FF2B5EF4-FFF2-40B4-BE49-F238E27FC236}">
                <a16:creationId xmlns:a16="http://schemas.microsoft.com/office/drawing/2014/main" id="{A0EA0262-3ADE-4BD7-9072-4DA821937A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65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5">
            <a:extLst>
              <a:ext uri="{FF2B5EF4-FFF2-40B4-BE49-F238E27FC236}">
                <a16:creationId xmlns:a16="http://schemas.microsoft.com/office/drawing/2014/main" id="{A4C428DD-45A4-4BCA-82DD-23B50776EA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45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6">
            <a:extLst>
              <a:ext uri="{FF2B5EF4-FFF2-40B4-BE49-F238E27FC236}">
                <a16:creationId xmlns:a16="http://schemas.microsoft.com/office/drawing/2014/main" id="{02A0F2E5-CF62-428E-95A2-298639C986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23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7">
            <a:extLst>
              <a:ext uri="{FF2B5EF4-FFF2-40B4-BE49-F238E27FC236}">
                <a16:creationId xmlns:a16="http://schemas.microsoft.com/office/drawing/2014/main" id="{5967C4C4-3195-4496-90DE-83B6FD2D9D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58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8">
            <a:extLst>
              <a:ext uri="{FF2B5EF4-FFF2-40B4-BE49-F238E27FC236}">
                <a16:creationId xmlns:a16="http://schemas.microsoft.com/office/drawing/2014/main" id="{FF753BC8-4294-4EAC-BC0D-B7CF278830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59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9">
            <a:extLst>
              <a:ext uri="{FF2B5EF4-FFF2-40B4-BE49-F238E27FC236}">
                <a16:creationId xmlns:a16="http://schemas.microsoft.com/office/drawing/2014/main" id="{7FC507D1-8FB7-466C-8DA5-82813B6B62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99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0">
            <a:extLst>
              <a:ext uri="{FF2B5EF4-FFF2-40B4-BE49-F238E27FC236}">
                <a16:creationId xmlns:a16="http://schemas.microsoft.com/office/drawing/2014/main" id="{E65A65A1-99C0-459C-956E-C0D2FD6562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47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">
            <a:extLst>
              <a:ext uri="{FF2B5EF4-FFF2-40B4-BE49-F238E27FC236}">
                <a16:creationId xmlns:a16="http://schemas.microsoft.com/office/drawing/2014/main" id="{BF4777D4-90E7-4088-B33F-26D8ECBB7F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62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1">
            <a:extLst>
              <a:ext uri="{FF2B5EF4-FFF2-40B4-BE49-F238E27FC236}">
                <a16:creationId xmlns:a16="http://schemas.microsoft.com/office/drawing/2014/main" id="{49A5BC27-BD65-4F9D-9A7C-7B80EF4266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9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2">
            <a:extLst>
              <a:ext uri="{FF2B5EF4-FFF2-40B4-BE49-F238E27FC236}">
                <a16:creationId xmlns:a16="http://schemas.microsoft.com/office/drawing/2014/main" id="{024624DD-E344-4EF3-8E81-CDFDB3B9D2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03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3">
            <a:extLst>
              <a:ext uri="{FF2B5EF4-FFF2-40B4-BE49-F238E27FC236}">
                <a16:creationId xmlns:a16="http://schemas.microsoft.com/office/drawing/2014/main" id="{E731CAA6-1DB5-46B5-B5B7-78EA7F5A88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14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4">
            <a:extLst>
              <a:ext uri="{FF2B5EF4-FFF2-40B4-BE49-F238E27FC236}">
                <a16:creationId xmlns:a16="http://schemas.microsoft.com/office/drawing/2014/main" id="{8118F554-6072-48BC-A0B1-E3EA42A694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56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5">
            <a:extLst>
              <a:ext uri="{FF2B5EF4-FFF2-40B4-BE49-F238E27FC236}">
                <a16:creationId xmlns:a16="http://schemas.microsoft.com/office/drawing/2014/main" id="{D2953EE2-30B2-4AEF-A0AB-6D3C3CC002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79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6">
            <a:extLst>
              <a:ext uri="{FF2B5EF4-FFF2-40B4-BE49-F238E27FC236}">
                <a16:creationId xmlns:a16="http://schemas.microsoft.com/office/drawing/2014/main" id="{75133F3D-E94B-4379-97E7-A64F2AEEBC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20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7">
            <a:extLst>
              <a:ext uri="{FF2B5EF4-FFF2-40B4-BE49-F238E27FC236}">
                <a16:creationId xmlns:a16="http://schemas.microsoft.com/office/drawing/2014/main" id="{D26CAACE-CC61-41AC-88F7-248B601231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8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8">
            <a:extLst>
              <a:ext uri="{FF2B5EF4-FFF2-40B4-BE49-F238E27FC236}">
                <a16:creationId xmlns:a16="http://schemas.microsoft.com/office/drawing/2014/main" id="{76BCF935-DA25-43E0-9BAE-A7AE6F203A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81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29">
            <a:extLst>
              <a:ext uri="{FF2B5EF4-FFF2-40B4-BE49-F238E27FC236}">
                <a16:creationId xmlns:a16="http://schemas.microsoft.com/office/drawing/2014/main" id="{40D3B257-BFAA-437C-8487-B7F83AB16A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78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0">
            <a:extLst>
              <a:ext uri="{FF2B5EF4-FFF2-40B4-BE49-F238E27FC236}">
                <a16:creationId xmlns:a16="http://schemas.microsoft.com/office/drawing/2014/main" id="{65417279-5AEF-40BB-9F48-BB49A0B454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6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">
            <a:extLst>
              <a:ext uri="{FF2B5EF4-FFF2-40B4-BE49-F238E27FC236}">
                <a16:creationId xmlns:a16="http://schemas.microsoft.com/office/drawing/2014/main" id="{3D7B4C85-F896-4745-8E14-2D4EB0EC86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85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1">
            <a:extLst>
              <a:ext uri="{FF2B5EF4-FFF2-40B4-BE49-F238E27FC236}">
                <a16:creationId xmlns:a16="http://schemas.microsoft.com/office/drawing/2014/main" id="{A8F2EBD7-2D44-4C7C-BAF3-6BC0A861BE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19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2">
            <a:extLst>
              <a:ext uri="{FF2B5EF4-FFF2-40B4-BE49-F238E27FC236}">
                <a16:creationId xmlns:a16="http://schemas.microsoft.com/office/drawing/2014/main" id="{153A5836-940E-4669-ACAD-AC4BFDB6AF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99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3">
            <a:extLst>
              <a:ext uri="{FF2B5EF4-FFF2-40B4-BE49-F238E27FC236}">
                <a16:creationId xmlns:a16="http://schemas.microsoft.com/office/drawing/2014/main" id="{F5E6CDDC-2FEE-4C2D-ABE2-7618BE45CB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70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4">
            <a:extLst>
              <a:ext uri="{FF2B5EF4-FFF2-40B4-BE49-F238E27FC236}">
                <a16:creationId xmlns:a16="http://schemas.microsoft.com/office/drawing/2014/main" id="{27720297-8581-4E73-888D-50FF2E8E69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02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5">
            <a:extLst>
              <a:ext uri="{FF2B5EF4-FFF2-40B4-BE49-F238E27FC236}">
                <a16:creationId xmlns:a16="http://schemas.microsoft.com/office/drawing/2014/main" id="{DE11C574-449C-47C4-AEA9-BBA9852AB5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86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6">
            <a:extLst>
              <a:ext uri="{FF2B5EF4-FFF2-40B4-BE49-F238E27FC236}">
                <a16:creationId xmlns:a16="http://schemas.microsoft.com/office/drawing/2014/main" id="{328BA571-3162-4F91-B68A-1A15FEBD69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92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7">
            <a:extLst>
              <a:ext uri="{FF2B5EF4-FFF2-40B4-BE49-F238E27FC236}">
                <a16:creationId xmlns:a16="http://schemas.microsoft.com/office/drawing/2014/main" id="{EBBA31F9-FD15-4570-80EB-669FCA51B2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93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8">
            <a:extLst>
              <a:ext uri="{FF2B5EF4-FFF2-40B4-BE49-F238E27FC236}">
                <a16:creationId xmlns:a16="http://schemas.microsoft.com/office/drawing/2014/main" id="{C88AEF8D-43BF-4C6E-883D-4F342BB667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3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39">
            <a:extLst>
              <a:ext uri="{FF2B5EF4-FFF2-40B4-BE49-F238E27FC236}">
                <a16:creationId xmlns:a16="http://schemas.microsoft.com/office/drawing/2014/main" id="{1583B682-3314-48C8-B6B4-F673F8360D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2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0">
            <a:extLst>
              <a:ext uri="{FF2B5EF4-FFF2-40B4-BE49-F238E27FC236}">
                <a16:creationId xmlns:a16="http://schemas.microsoft.com/office/drawing/2014/main" id="{F2004D0F-B298-4486-81E4-9B579C65E8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08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">
            <a:extLst>
              <a:ext uri="{FF2B5EF4-FFF2-40B4-BE49-F238E27FC236}">
                <a16:creationId xmlns:a16="http://schemas.microsoft.com/office/drawing/2014/main" id="{BD353C31-7550-4F75-8CBE-39BC5DFFF6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51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1">
            <a:extLst>
              <a:ext uri="{FF2B5EF4-FFF2-40B4-BE49-F238E27FC236}">
                <a16:creationId xmlns:a16="http://schemas.microsoft.com/office/drawing/2014/main" id="{E43BB070-B511-4DDE-A656-CC4AD10F3A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6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2">
            <a:extLst>
              <a:ext uri="{FF2B5EF4-FFF2-40B4-BE49-F238E27FC236}">
                <a16:creationId xmlns:a16="http://schemas.microsoft.com/office/drawing/2014/main" id="{0BC3F73B-C824-4141-A48C-E9646BC5B6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88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43">
            <a:extLst>
              <a:ext uri="{FF2B5EF4-FFF2-40B4-BE49-F238E27FC236}">
                <a16:creationId xmlns:a16="http://schemas.microsoft.com/office/drawing/2014/main" id="{FAB36839-0874-4423-9394-455F39A7E8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69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5">
            <a:extLst>
              <a:ext uri="{FF2B5EF4-FFF2-40B4-BE49-F238E27FC236}">
                <a16:creationId xmlns:a16="http://schemas.microsoft.com/office/drawing/2014/main" id="{09005199-5EC8-489D-882C-279C669D1C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90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6">
            <a:extLst>
              <a:ext uri="{FF2B5EF4-FFF2-40B4-BE49-F238E27FC236}">
                <a16:creationId xmlns:a16="http://schemas.microsoft.com/office/drawing/2014/main" id="{54E34834-F51E-4CA5-A567-04F919FCFC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45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8">
            <a:extLst>
              <a:ext uri="{FF2B5EF4-FFF2-40B4-BE49-F238E27FC236}">
                <a16:creationId xmlns:a16="http://schemas.microsoft.com/office/drawing/2014/main" id="{B227181F-BE34-486E-ADD7-3A407BBAF0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07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9">
            <a:extLst>
              <a:ext uri="{FF2B5EF4-FFF2-40B4-BE49-F238E27FC236}">
                <a16:creationId xmlns:a16="http://schemas.microsoft.com/office/drawing/2014/main" id="{FE786589-90FA-4734-8F93-BCC690140B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14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幻灯片10">
            <a:extLst>
              <a:ext uri="{FF2B5EF4-FFF2-40B4-BE49-F238E27FC236}">
                <a16:creationId xmlns:a16="http://schemas.microsoft.com/office/drawing/2014/main" id="{FABD9A7D-868C-4EEE-ABFF-F449DAA515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23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359</Words>
  <Application>Microsoft Office PowerPoint</Application>
  <PresentationFormat>宽屏</PresentationFormat>
  <Paragraphs>23</Paragraphs>
  <Slides>42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7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明晟</dc:creator>
  <cp:lastModifiedBy>x yong</cp:lastModifiedBy>
  <cp:revision>7</cp:revision>
  <dcterms:created xsi:type="dcterms:W3CDTF">2021-09-29T14:05:18Z</dcterms:created>
  <dcterms:modified xsi:type="dcterms:W3CDTF">2021-12-16T09:55:43Z</dcterms:modified>
  <cp:contentStatus/>
</cp:coreProperties>
</file>